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62" r:id="rId9"/>
    <p:sldId id="263" r:id="rId10"/>
    <p:sldId id="287" r:id="rId11"/>
    <p:sldId id="288" r:id="rId12"/>
    <p:sldId id="289" r:id="rId13"/>
    <p:sldId id="290" r:id="rId14"/>
    <p:sldId id="280" r:id="rId15"/>
    <p:sldId id="281" r:id="rId16"/>
    <p:sldId id="283" r:id="rId17"/>
    <p:sldId id="266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68" r:id="rId29"/>
    <p:sldId id="26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0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05"/>
    <p:restoredTop sz="94674"/>
  </p:normalViewPr>
  <p:slideViewPr>
    <p:cSldViewPr snapToGrid="0" snapToObjects="1">
      <p:cViewPr>
        <p:scale>
          <a:sx n="85" d="100"/>
          <a:sy n="85" d="100"/>
        </p:scale>
        <p:origin x="1168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Splash">
            <a:extLst>
              <a:ext uri="{FF2B5EF4-FFF2-40B4-BE49-F238E27FC236}">
                <a16:creationId xmlns:a16="http://schemas.microsoft.com/office/drawing/2014/main" id="{F663B6D0-8EED-C141-B948-4B4364983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2759" y="-742300"/>
            <a:ext cx="7649663" cy="76496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8D48E-141E-1D43-9E61-05D48319F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21782" y="2498435"/>
            <a:ext cx="8361229" cy="116819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HGGothicE" panose="020B0909000000000000" pitchFamily="49" charset="-128"/>
                <a:ea typeface="HGGothicE" panose="020B0909000000000000" pitchFamily="49" charset="-128"/>
                <a:cs typeface="Courier New" panose="02070309020205020404" pitchFamily="49" charset="0"/>
              </a:rPr>
              <a:t>H  MICIDE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2453E-9C5A-D341-A8DB-4BB65EC3C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7486" y="3824896"/>
            <a:ext cx="9883302" cy="185113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TRENDS AND CONNECTIONS IN THE US</a:t>
            </a:r>
          </a:p>
          <a:p>
            <a:pPr algn="l"/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2007-2017</a:t>
            </a:r>
          </a:p>
          <a:p>
            <a:endParaRPr lang="en-US" dirty="0">
              <a:latin typeface="HGGothicE" panose="020B0909000000000000" pitchFamily="49" charset="-128"/>
              <a:ea typeface="HGGothicE" panose="020B0909000000000000" pitchFamily="49" charset="-128"/>
            </a:endParaRPr>
          </a:p>
          <a:p>
            <a:pPr algn="l"/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Karen McGee | Andrea Morgan | Stacey Smith </a:t>
            </a:r>
          </a:p>
        </p:txBody>
      </p:sp>
      <p:pic>
        <p:nvPicPr>
          <p:cNvPr id="7" name="Graphic 6" descr="Fingerprint">
            <a:extLst>
              <a:ext uri="{FF2B5EF4-FFF2-40B4-BE49-F238E27FC236}">
                <a16:creationId xmlns:a16="http://schemas.microsoft.com/office/drawing/2014/main" id="{667DA0EC-CDC0-E340-B1B4-4C5E0946B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7472" y="26747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0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593B-A9F2-A04C-8E45-4F942B8AC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489" y="301677"/>
            <a:ext cx="9601200" cy="768246"/>
          </a:xfrm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dk1"/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HOMICIDE VICTIMS: Women vs. Men</a:t>
            </a:r>
            <a:endParaRPr lang="en-US" sz="4000" dirty="0">
              <a:latin typeface="HGGothicE" panose="020B0909000000000000" pitchFamily="49" charset="-128"/>
              <a:ea typeface="HGGothicE" panose="020B0909000000000000" pitchFamily="49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2F449-86C9-774C-B380-1C092D67913A}"/>
              </a:ext>
            </a:extLst>
          </p:cNvPr>
          <p:cNvSpPr txBox="1"/>
          <p:nvPr/>
        </p:nvSpPr>
        <p:spPr>
          <a:xfrm>
            <a:off x="1160489" y="1434272"/>
            <a:ext cx="1018740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Are men killed in greater numbers than women?  YES</a:t>
            </a:r>
          </a:p>
          <a:p>
            <a:pPr lvl="0"/>
            <a:endParaRPr lang="en-US" sz="2000" dirty="0">
              <a:solidFill>
                <a:schemeClr val="dk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lvl="0"/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Is there a statistically significant reason why this happens?  T Test says YES</a:t>
            </a:r>
          </a:p>
          <a:p>
            <a:endParaRPr lang="en-US" dirty="0"/>
          </a:p>
        </p:txBody>
      </p:sp>
      <p:pic>
        <p:nvPicPr>
          <p:cNvPr id="4" name="Google Shape;62;p14">
            <a:extLst>
              <a:ext uri="{FF2B5EF4-FFF2-40B4-BE49-F238E27FC236}">
                <a16:creationId xmlns:a16="http://schemas.microsoft.com/office/drawing/2014/main" id="{48133E93-0DFC-2B47-822C-855E4A146F5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502" r="6486"/>
          <a:stretch/>
        </p:blipFill>
        <p:spPr>
          <a:xfrm>
            <a:off x="1160489" y="2789748"/>
            <a:ext cx="10247025" cy="33824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67A7D7-62E8-F840-9628-DB21A31FE4A7}"/>
              </a:ext>
            </a:extLst>
          </p:cNvPr>
          <p:cNvSpPr txBox="1"/>
          <p:nvPr/>
        </p:nvSpPr>
        <p:spPr>
          <a:xfrm>
            <a:off x="9833547" y="6219164"/>
            <a:ext cx="26682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dk1"/>
                </a:solidFill>
              </a:rPr>
              <a:t>Data source:  FBI Crime Data</a:t>
            </a:r>
          </a:p>
          <a:p>
            <a:pPr lvl="0"/>
            <a:r>
              <a:rPr lang="en-US" sz="1400" dirty="0">
                <a:solidFill>
                  <a:schemeClr val="dk1"/>
                </a:solidFill>
              </a:rPr>
              <a:t>Date:  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21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DF35-376E-624E-9A3D-71D65781D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55" y="415977"/>
            <a:ext cx="9601200" cy="978108"/>
          </a:xfrm>
        </p:spPr>
        <p:txBody>
          <a:bodyPr>
            <a:normAutofit fontScale="90000"/>
          </a:bodyPr>
          <a:lstStyle/>
          <a:p>
            <a:r>
              <a:rPr lang="en" dirty="0">
                <a:solidFill>
                  <a:schemeClr val="dk1"/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ECONOMIC ANALYSIS: Employment</a:t>
            </a:r>
            <a:br>
              <a:rPr lang="en" dirty="0">
                <a:solidFill>
                  <a:schemeClr val="dk1"/>
                </a:solidFill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DFCAB-0306-D340-850B-5D7048C4A6EB}"/>
              </a:ext>
            </a:extLst>
          </p:cNvPr>
          <p:cNvSpPr txBox="1"/>
          <p:nvPr/>
        </p:nvSpPr>
        <p:spPr>
          <a:xfrm>
            <a:off x="922668" y="902127"/>
            <a:ext cx="1088131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dirty="0">
              <a:solidFill>
                <a:schemeClr val="dk1"/>
              </a:solidFill>
            </a:endParaRPr>
          </a:p>
          <a:p>
            <a:pPr lvl="0"/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Is there a relationship between unemployment numbers and homicide?  </a:t>
            </a:r>
          </a:p>
          <a:p>
            <a:pPr lvl="0"/>
            <a:endParaRPr lang="en-US" sz="2000" dirty="0">
              <a:solidFill>
                <a:schemeClr val="dk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lvl="0"/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Census data definition:  People aged 16 and older who have worked one or more weeks are classified as </a:t>
            </a:r>
            <a:r>
              <a:rPr lang="en-US" sz="2000" dirty="0" err="1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having“worked</a:t>
            </a:r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 in the past 12 months.” All other people aged 16 and older are classified </a:t>
            </a:r>
            <a:r>
              <a:rPr lang="en-US" sz="2000" dirty="0" err="1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as“did</a:t>
            </a:r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 not work in the past 12 months.” </a:t>
            </a:r>
          </a:p>
          <a:p>
            <a:endParaRPr lang="en-US" dirty="0"/>
          </a:p>
        </p:txBody>
      </p:sp>
      <p:pic>
        <p:nvPicPr>
          <p:cNvPr id="4" name="Google Shape;68;p15">
            <a:extLst>
              <a:ext uri="{FF2B5EF4-FFF2-40B4-BE49-F238E27FC236}">
                <a16:creationId xmlns:a16="http://schemas.microsoft.com/office/drawing/2014/main" id="{E5D382FF-19AA-814F-BF0B-B8E43A3DD8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1855" y="3429000"/>
            <a:ext cx="5381469" cy="286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9;p15">
            <a:extLst>
              <a:ext uri="{FF2B5EF4-FFF2-40B4-BE49-F238E27FC236}">
                <a16:creationId xmlns:a16="http://schemas.microsoft.com/office/drawing/2014/main" id="{819E1C95-3985-8645-AB98-0EB17E4FBFB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699" y="3429000"/>
            <a:ext cx="5381469" cy="28685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610D87-A281-7F43-987B-F9B99E0D0A44}"/>
              </a:ext>
            </a:extLst>
          </p:cNvPr>
          <p:cNvSpPr txBox="1"/>
          <p:nvPr/>
        </p:nvSpPr>
        <p:spPr>
          <a:xfrm>
            <a:off x="8321301" y="6297532"/>
            <a:ext cx="354186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dk1"/>
                </a:solidFill>
              </a:rPr>
              <a:t>Data source:  FBI Crime Data &amp; Census Data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dk1"/>
                </a:solidFill>
              </a:rPr>
              <a:t>Date:  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6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DA151-AC57-E949-935F-8100C7F0D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6749"/>
            <a:ext cx="9601200" cy="1485900"/>
          </a:xfrm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dk1"/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ECONOMIC ANALYSIS: Median Income</a:t>
            </a:r>
            <a:endParaRPr lang="en-US" sz="4000" dirty="0">
              <a:latin typeface="HGGothicE" panose="020B0909000000000000" pitchFamily="49" charset="-128"/>
              <a:ea typeface="HGGothicE" panose="020B0909000000000000" pitchFamily="49" charset="-128"/>
            </a:endParaRPr>
          </a:p>
        </p:txBody>
      </p:sp>
      <p:pic>
        <p:nvPicPr>
          <p:cNvPr id="3" name="Google Shape;75;p16">
            <a:extLst>
              <a:ext uri="{FF2B5EF4-FFF2-40B4-BE49-F238E27FC236}">
                <a16:creationId xmlns:a16="http://schemas.microsoft.com/office/drawing/2014/main" id="{1824DDCB-2E20-0444-B4EE-A9C3513C246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575" r="7413"/>
          <a:stretch/>
        </p:blipFill>
        <p:spPr>
          <a:xfrm>
            <a:off x="914400" y="1802649"/>
            <a:ext cx="10852879" cy="35488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8AC0B8-8CA1-634C-88A6-C31CE4C5249A}"/>
              </a:ext>
            </a:extLst>
          </p:cNvPr>
          <p:cNvSpPr txBox="1"/>
          <p:nvPr/>
        </p:nvSpPr>
        <p:spPr>
          <a:xfrm>
            <a:off x="8650133" y="6172200"/>
            <a:ext cx="354186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400" dirty="0">
                <a:solidFill>
                  <a:schemeClr val="dk1"/>
                </a:solidFill>
              </a:rPr>
              <a:t>Data source:  FBI Crime Data &amp; Census Data</a:t>
            </a:r>
          </a:p>
          <a:p>
            <a:pPr lvl="0"/>
            <a:r>
              <a:rPr lang="en-US" sz="1400" dirty="0">
                <a:solidFill>
                  <a:schemeClr val="dk1"/>
                </a:solidFill>
              </a:rPr>
              <a:t>Date:  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73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BF8AE-C0F7-2544-BB32-DE4A3463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885" y="400986"/>
            <a:ext cx="9601200" cy="1485900"/>
          </a:xfrm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dk1"/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ECONOMIC ANALYSIS: Median Income</a:t>
            </a:r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F9E413-969E-7240-B5FE-72BE7E5EA4A5}"/>
              </a:ext>
            </a:extLst>
          </p:cNvPr>
          <p:cNvSpPr/>
          <p:nvPr/>
        </p:nvSpPr>
        <p:spPr>
          <a:xfrm>
            <a:off x="946771" y="1686831"/>
            <a:ext cx="106205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Is there a relationship between median income and the number of homicide victims?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28D38-F369-A54B-B177-4CF2FB8E2D03}"/>
              </a:ext>
            </a:extLst>
          </p:cNvPr>
          <p:cNvSpPr txBox="1"/>
          <p:nvPr/>
        </p:nvSpPr>
        <p:spPr>
          <a:xfrm>
            <a:off x="8321301" y="6297532"/>
            <a:ext cx="354186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dk1"/>
                </a:solidFill>
              </a:rPr>
              <a:t>Data source:  FBI Crime Data &amp; Census Data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dk1"/>
                </a:solidFill>
              </a:rPr>
              <a:t>Date:  2017</a:t>
            </a:r>
          </a:p>
          <a:p>
            <a:endParaRPr lang="en-US" dirty="0"/>
          </a:p>
        </p:txBody>
      </p:sp>
      <p:pic>
        <p:nvPicPr>
          <p:cNvPr id="5" name="Google Shape;81;p17">
            <a:extLst>
              <a:ext uri="{FF2B5EF4-FFF2-40B4-BE49-F238E27FC236}">
                <a16:creationId xmlns:a16="http://schemas.microsoft.com/office/drawing/2014/main" id="{5DDB811C-2924-CF44-9421-1F4FE51D68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6787" y="2867416"/>
            <a:ext cx="5170250" cy="302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;p17">
            <a:extLst>
              <a:ext uri="{FF2B5EF4-FFF2-40B4-BE49-F238E27FC236}">
                <a16:creationId xmlns:a16="http://schemas.microsoft.com/office/drawing/2014/main" id="{9CACDD94-7175-9D43-8345-BA892F38DA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099" y="2867416"/>
            <a:ext cx="5170249" cy="3024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420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A048-F7C7-464F-BB18-D2CA8C39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796" y="272633"/>
            <a:ext cx="10350708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POLITICAL ANALYSIS: Public Opinions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3BFA9-114E-CF49-8978-0CB2057D5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00" t="8139" r="8379" b="6024"/>
          <a:stretch/>
        </p:blipFill>
        <p:spPr>
          <a:xfrm>
            <a:off x="5486399" y="1015583"/>
            <a:ext cx="6355830" cy="56250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D0D360-344E-5F4A-BEAF-F202F3D4FBE3}"/>
              </a:ext>
            </a:extLst>
          </p:cNvPr>
          <p:cNvSpPr/>
          <p:nvPr/>
        </p:nvSpPr>
        <p:spPr>
          <a:xfrm>
            <a:off x="1071796" y="1051873"/>
            <a:ext cx="4174761" cy="5868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Historical polls from GALLUP (formerly American Institute of Public Opinion) and PEW Research Center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Trust in government decreased over time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Presidential approval had a sharp decline from 2015-2016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Appears to be </a:t>
            </a:r>
            <a:r>
              <a:rPr lang="en-US" sz="20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a“negative</a:t>
            </a: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” political climate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944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FAC4188-91C2-3B4E-B672-60C6A4F2A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796" y="272633"/>
            <a:ext cx="5673778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POLITICAL ANALYSIS:</a:t>
            </a:r>
            <a:b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State Party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0B903D-119E-FD4C-8DA6-EB8146229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81" t="29843" r="31606" b="20185"/>
          <a:stretch/>
        </p:blipFill>
        <p:spPr>
          <a:xfrm>
            <a:off x="6955436" y="0"/>
            <a:ext cx="4676931" cy="24433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CC1CFD-1C7B-6C49-B586-0E26F2098C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33" t="29229" r="30854" b="20799"/>
          <a:stretch/>
        </p:blipFill>
        <p:spPr>
          <a:xfrm>
            <a:off x="6955436" y="2207302"/>
            <a:ext cx="4676931" cy="2443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A0C227-CC93-C346-A088-52102CD2ED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36" t="29536" r="29651" b="20492"/>
          <a:stretch/>
        </p:blipFill>
        <p:spPr>
          <a:xfrm>
            <a:off x="6955436" y="4414604"/>
            <a:ext cx="4676931" cy="24433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4066EFF-5969-6546-8E63-1B57A0FE7C41}"/>
              </a:ext>
            </a:extLst>
          </p:cNvPr>
          <p:cNvSpPr txBox="1"/>
          <p:nvPr/>
        </p:nvSpPr>
        <p:spPr>
          <a:xfrm>
            <a:off x="6955436" y="1807192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2008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0EDD10-9691-F14A-A80D-0AA4424A99E8}"/>
              </a:ext>
            </a:extLst>
          </p:cNvPr>
          <p:cNvSpPr txBox="1"/>
          <p:nvPr/>
        </p:nvSpPr>
        <p:spPr>
          <a:xfrm>
            <a:off x="6955435" y="4014494"/>
            <a:ext cx="777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2012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980F01-57EE-284C-B9DA-7E61AC53EB7E}"/>
              </a:ext>
            </a:extLst>
          </p:cNvPr>
          <p:cNvSpPr txBox="1"/>
          <p:nvPr/>
        </p:nvSpPr>
        <p:spPr>
          <a:xfrm>
            <a:off x="6955435" y="6457890"/>
            <a:ext cx="768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15F999-E6B4-EB4D-856F-035132C0F4F5}"/>
              </a:ext>
            </a:extLst>
          </p:cNvPr>
          <p:cNvSpPr/>
          <p:nvPr/>
        </p:nvSpPr>
        <p:spPr>
          <a:xfrm>
            <a:off x="1071796" y="1627578"/>
            <a:ext cx="5418945" cy="5059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SzPct val="120000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Is there a relationship between a state’s political designation and homicide rates?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The majority of electoral votes designated a state as “Red”(Republican) or “Blue”(Democratic). 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The size of a circle depends on the homicide rate for that location.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SzPct val="120000"/>
            </a:pPr>
            <a:endParaRPr lang="en-US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341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CBA87-73DE-3249-913D-465918749E42}"/>
              </a:ext>
            </a:extLst>
          </p:cNvPr>
          <p:cNvSpPr txBox="1">
            <a:spLocks/>
          </p:cNvSpPr>
          <p:nvPr/>
        </p:nvSpPr>
        <p:spPr>
          <a:xfrm>
            <a:off x="1071796" y="272633"/>
            <a:ext cx="10350708" cy="14859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POLITICAL ANALYSIS: State Party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0AB1D-E47E-2442-A3B2-90167E4D291E}"/>
              </a:ext>
            </a:extLst>
          </p:cNvPr>
          <p:cNvSpPr/>
          <p:nvPr/>
        </p:nvSpPr>
        <p:spPr>
          <a:xfrm>
            <a:off x="1071796" y="1606509"/>
            <a:ext cx="4174761" cy="943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SzPct val="120000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9D0A0C-49A2-D545-AA2A-E14F42857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5" t="7432" r="9089" b="8634"/>
          <a:stretch/>
        </p:blipFill>
        <p:spPr>
          <a:xfrm>
            <a:off x="5526473" y="989351"/>
            <a:ext cx="6450668" cy="5707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1202F7-9CD9-8C46-B9F3-501F75A17044}"/>
              </a:ext>
            </a:extLst>
          </p:cNvPr>
          <p:cNvSpPr txBox="1"/>
          <p:nvPr/>
        </p:nvSpPr>
        <p:spPr>
          <a:xfrm>
            <a:off x="1071796" y="1758533"/>
            <a:ext cx="417476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State homicide rates were grouped and averaged for each election year.</a:t>
            </a: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Overall, red states </a:t>
            </a:r>
            <a:r>
              <a:rPr lang="en-US" sz="2000" b="1" dirty="0">
                <a:latin typeface="GulimChe" panose="020B0609000101010101" pitchFamily="49" charset="-127"/>
                <a:ea typeface="GulimChe" panose="020B0609000101010101" pitchFamily="49" charset="-127"/>
              </a:rPr>
              <a:t>appear</a:t>
            </a: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  <a:r>
              <a:rPr lang="en-US" sz="2000" b="1" dirty="0">
                <a:latin typeface="GulimChe" panose="020B0609000101010101" pitchFamily="49" charset="-127"/>
                <a:ea typeface="GulimChe" panose="020B0609000101010101" pitchFamily="49" charset="-127"/>
              </a:rPr>
              <a:t>to</a:t>
            </a: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have a higher homicide rate, on average, than blue states.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A </a:t>
            </a:r>
            <a:r>
              <a:rPr lang="en-US" sz="20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Ttest</a:t>
            </a: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test says…</a:t>
            </a:r>
          </a:p>
        </p:txBody>
      </p:sp>
    </p:spTree>
    <p:extLst>
      <p:ext uri="{BB962C8B-B14F-4D97-AF65-F5344CB8AC3E}">
        <p14:creationId xmlns:p14="http://schemas.microsoft.com/office/powerpoint/2010/main" val="409653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3DCCE9-10E6-2142-B02F-567624CAA399}"/>
              </a:ext>
            </a:extLst>
          </p:cNvPr>
          <p:cNvSpPr txBox="1">
            <a:spLocks/>
          </p:cNvSpPr>
          <p:nvPr/>
        </p:nvSpPr>
        <p:spPr>
          <a:xfrm>
            <a:off x="1071796" y="272633"/>
            <a:ext cx="10350708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POLITICAL ANALYSIS: State Party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440A94-5158-9E44-BFB2-486B3E978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6" t="9185" r="10245" b="9789"/>
          <a:stretch/>
        </p:blipFill>
        <p:spPr>
          <a:xfrm>
            <a:off x="4729396" y="1147684"/>
            <a:ext cx="7210270" cy="54376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8BF0FB-1F11-574A-AD28-56159F4F0D89}"/>
              </a:ext>
            </a:extLst>
          </p:cNvPr>
          <p:cNvSpPr txBox="1"/>
          <p:nvPr/>
        </p:nvSpPr>
        <p:spPr>
          <a:xfrm>
            <a:off x="1071796" y="1424066"/>
            <a:ext cx="35301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The bars represent the standard deviation of each group.</a:t>
            </a: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2008:  no relationship</a:t>
            </a: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2012: no relationship</a:t>
            </a: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2016: relationship</a:t>
            </a:r>
          </a:p>
        </p:txBody>
      </p:sp>
    </p:spTree>
    <p:extLst>
      <p:ext uri="{BB962C8B-B14F-4D97-AF65-F5344CB8AC3E}">
        <p14:creationId xmlns:p14="http://schemas.microsoft.com/office/powerpoint/2010/main" val="3985001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B72F-BC89-FD46-AAC1-FC378184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8" y="385997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RELATIONSHIP CATEGORIES</a:t>
            </a:r>
            <a:b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br>
              <a:rPr lang="en-US" dirty="0"/>
            </a:b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(who the victim was in relationship to the offender)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C5E639-B9D1-5649-BF63-89CEAC0F1F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144560"/>
              </p:ext>
            </p:extLst>
          </p:nvPr>
        </p:nvGraphicFramePr>
        <p:xfrm>
          <a:off x="840698" y="2350281"/>
          <a:ext cx="11016521" cy="392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045">
                  <a:extLst>
                    <a:ext uri="{9D8B030D-6E8A-4147-A177-3AD203B41FA5}">
                      <a16:colId xmlns:a16="http://schemas.microsoft.com/office/drawing/2014/main" val="2406616090"/>
                    </a:ext>
                  </a:extLst>
                </a:gridCol>
                <a:gridCol w="3053985">
                  <a:extLst>
                    <a:ext uri="{9D8B030D-6E8A-4147-A177-3AD203B41FA5}">
                      <a16:colId xmlns:a16="http://schemas.microsoft.com/office/drawing/2014/main" val="577016121"/>
                    </a:ext>
                  </a:extLst>
                </a:gridCol>
                <a:gridCol w="1616405">
                  <a:extLst>
                    <a:ext uri="{9D8B030D-6E8A-4147-A177-3AD203B41FA5}">
                      <a16:colId xmlns:a16="http://schemas.microsoft.com/office/drawing/2014/main" val="369446793"/>
                    </a:ext>
                  </a:extLst>
                </a:gridCol>
                <a:gridCol w="1498055">
                  <a:extLst>
                    <a:ext uri="{9D8B030D-6E8A-4147-A177-3AD203B41FA5}">
                      <a16:colId xmlns:a16="http://schemas.microsoft.com/office/drawing/2014/main" val="3312578482"/>
                    </a:ext>
                  </a:extLst>
                </a:gridCol>
                <a:gridCol w="2116031">
                  <a:extLst>
                    <a:ext uri="{9D8B030D-6E8A-4147-A177-3AD203B41FA5}">
                      <a16:colId xmlns:a16="http://schemas.microsoft.com/office/drawing/2014/main" val="2553650220"/>
                    </a:ext>
                  </a:extLst>
                </a:gridCol>
              </a:tblGrid>
              <a:tr h="450016">
                <a:tc>
                  <a:txBody>
                    <a:bodyPr/>
                    <a:lstStyle/>
                    <a:p>
                      <a:r>
                        <a:rPr lang="en-US" dirty="0"/>
                        <a:t>Intimate Partner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Professional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Related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805447"/>
                  </a:ext>
                </a:extLst>
              </a:tr>
              <a:tr h="450016">
                <a:tc>
                  <a:txBody>
                    <a:bodyPr/>
                    <a:lstStyle/>
                    <a:p>
                      <a:r>
                        <a:rPr lang="en-US" dirty="0"/>
                        <a:t>Spouse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307865"/>
                  </a:ext>
                </a:extLst>
              </a:tr>
              <a:tr h="450016">
                <a:tc>
                  <a:txBody>
                    <a:bodyPr/>
                    <a:lstStyle/>
                    <a:p>
                      <a:r>
                        <a:rPr lang="en-US" dirty="0"/>
                        <a:t>Ex-Spouse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Sibling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Acquaintance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298189"/>
                  </a:ext>
                </a:extLst>
              </a:tr>
              <a:tr h="450016">
                <a:tc>
                  <a:txBody>
                    <a:bodyPr/>
                    <a:lstStyle/>
                    <a:p>
                      <a:r>
                        <a:rPr lang="en-US" dirty="0"/>
                        <a:t>Boyfriend/girlfriend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Step-child, -parent, -sibling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Babysittee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Otherwise Known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681679"/>
                  </a:ext>
                </a:extLst>
              </a:tr>
              <a:tr h="450016">
                <a:tc>
                  <a:txBody>
                    <a:bodyPr/>
                    <a:lstStyle/>
                    <a:p>
                      <a:r>
                        <a:rPr lang="en-US" dirty="0"/>
                        <a:t>Common law spouse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Child of boyfriend/girlfriend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959725"/>
                  </a:ext>
                </a:extLst>
              </a:tr>
              <a:tr h="776740">
                <a:tc>
                  <a:txBody>
                    <a:bodyPr/>
                    <a:lstStyle/>
                    <a:p>
                      <a:r>
                        <a:rPr lang="en-US" dirty="0"/>
                        <a:t>Homosexual 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Grand-child, -parent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410321"/>
                  </a:ext>
                </a:extLst>
              </a:tr>
              <a:tr h="4500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In-law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940773"/>
                  </a:ext>
                </a:extLst>
              </a:tr>
              <a:tr h="4500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 family 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355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891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5B687-23AF-224C-8D90-F5546440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072" y="400987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RELATIONSHIPS: By State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A5D6D-D1D7-174A-8E52-312E2A3E81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8027"/>
          <a:stretch/>
        </p:blipFill>
        <p:spPr>
          <a:xfrm>
            <a:off x="1033072" y="2738385"/>
            <a:ext cx="10819990" cy="392145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BADA1-F7F8-0243-861E-57F0EAB87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3072" y="1166292"/>
            <a:ext cx="10926170" cy="1485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This displays the percentage of people murdered in each state by each type of relationship category</a:t>
            </a:r>
          </a:p>
          <a:p>
            <a:pPr marL="0" indent="0">
              <a:buNone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Some of the largest categories appear to be acquaintance, stranger, or someone they knew outside of these categories</a:t>
            </a:r>
          </a:p>
        </p:txBody>
      </p:sp>
    </p:spTree>
    <p:extLst>
      <p:ext uri="{BB962C8B-B14F-4D97-AF65-F5344CB8AC3E}">
        <p14:creationId xmlns:p14="http://schemas.microsoft.com/office/powerpoint/2010/main" val="154073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Skull">
            <a:extLst>
              <a:ext uri="{FF2B5EF4-FFF2-40B4-BE49-F238E27FC236}">
                <a16:creationId xmlns:a16="http://schemas.microsoft.com/office/drawing/2014/main" id="{C709B821-9D42-7A49-BF75-2E73B6D3A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73672" y="-40048"/>
            <a:ext cx="6447938" cy="6447027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089C5C2-E254-1D49-A80F-C58AC7B10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40252"/>
            <a:ext cx="9612971" cy="2852737"/>
          </a:xfrm>
        </p:spPr>
        <p:txBody>
          <a:bodyPr>
            <a:normAutofit/>
          </a:bodyPr>
          <a:lstStyle/>
          <a:p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It</a:t>
            </a:r>
            <a:r>
              <a:rPr lang="en-US" dirty="0">
                <a:ea typeface="GulimChe" panose="020B0609000101010101" pitchFamily="49" charset="-127"/>
              </a:rPr>
              <a:t>’</a:t>
            </a:r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s everywhere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EDC9C-F93A-294A-9E6A-206FF53E5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5467" y="3183466"/>
            <a:ext cx="7061199" cy="245533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Utilizing historical FBI victim data as our main source, our goal was to discover trends that could help define where, when and how homicide occurs most in the United States.</a:t>
            </a:r>
          </a:p>
        </p:txBody>
      </p:sp>
    </p:spTree>
    <p:extLst>
      <p:ext uri="{BB962C8B-B14F-4D97-AF65-F5344CB8AC3E}">
        <p14:creationId xmlns:p14="http://schemas.microsoft.com/office/powerpoint/2010/main" val="2438496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D7059-B722-2F42-8886-7CF00032A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787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RELATIONSHIPS: Categories vs. Counts</a:t>
            </a:r>
            <a:br>
              <a:rPr lang="en-US" dirty="0"/>
            </a:br>
            <a:br>
              <a:rPr lang="en-US" dirty="0"/>
            </a:br>
            <a:endParaRPr lang="en-US" sz="22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E60E5-BE5E-A740-BD75-353DC8073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89158" y="1831450"/>
            <a:ext cx="2564642" cy="4486275"/>
          </a:xfrm>
        </p:spPr>
        <p:txBody>
          <a:bodyPr/>
          <a:lstStyle/>
          <a:p>
            <a:pPr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Top four:</a:t>
            </a:r>
          </a:p>
          <a:p>
            <a:pPr marL="530352" lvl="1" indent="0">
              <a:buClr>
                <a:srgbClr val="C00000"/>
              </a:buClr>
              <a:buSzPct val="120000"/>
              <a:buNone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Friend</a:t>
            </a:r>
          </a:p>
          <a:p>
            <a:pPr marL="530352" lvl="1" indent="0">
              <a:buClr>
                <a:srgbClr val="C00000"/>
              </a:buClr>
              <a:buSzPct val="120000"/>
              <a:buNone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Not related</a:t>
            </a:r>
          </a:p>
          <a:p>
            <a:pPr marL="530352" lvl="1" indent="0">
              <a:buClr>
                <a:srgbClr val="C00000"/>
              </a:buClr>
              <a:buSzPct val="120000"/>
              <a:buNone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Acquaintance</a:t>
            </a:r>
          </a:p>
          <a:p>
            <a:pPr marL="530352" lvl="1" indent="0">
              <a:buClr>
                <a:srgbClr val="C00000"/>
              </a:buClr>
              <a:buSzPct val="120000"/>
              <a:buNone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Stranger</a:t>
            </a:r>
          </a:p>
          <a:p>
            <a:pPr lvl="1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Upward trend in friends and acquaintances since 2014</a:t>
            </a:r>
          </a:p>
          <a:p>
            <a:pPr lvl="1"/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3C6B56F-7CCC-C940-B2B4-F56571B000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079"/>
          <a:stretch/>
        </p:blipFill>
        <p:spPr>
          <a:xfrm>
            <a:off x="838200" y="1819661"/>
            <a:ext cx="7816852" cy="4161414"/>
          </a:xfrm>
        </p:spPr>
      </p:pic>
    </p:spTree>
    <p:extLst>
      <p:ext uri="{BB962C8B-B14F-4D97-AF65-F5344CB8AC3E}">
        <p14:creationId xmlns:p14="http://schemas.microsoft.com/office/powerpoint/2010/main" val="547642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D7059-B722-2F42-8886-7CF00032A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268"/>
            <a:ext cx="9601200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RELATIONSHIPS: Categories vs. Counts</a:t>
            </a:r>
            <a:b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</a:br>
            <a:b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</a:b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E60E5-BE5E-A740-BD75-353DC8073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89158" y="1690687"/>
            <a:ext cx="2564642" cy="4486275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Friend and Not Related are the top two most common</a:t>
            </a:r>
          </a:p>
          <a:p>
            <a:pPr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Intimate Partners and Family are the next most common</a:t>
            </a:r>
          </a:p>
          <a:p>
            <a:pPr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Professional relationships are the least common</a:t>
            </a:r>
          </a:p>
          <a:p>
            <a:pPr marL="530352" lvl="1" indent="0">
              <a:buNone/>
            </a:pP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3C6B56F-7CCC-C940-B2B4-F56571B000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079"/>
          <a:stretch/>
        </p:blipFill>
        <p:spPr>
          <a:xfrm>
            <a:off x="838200" y="1555777"/>
            <a:ext cx="7636754" cy="4065535"/>
          </a:xfrm>
        </p:spPr>
      </p:pic>
    </p:spTree>
    <p:extLst>
      <p:ext uri="{BB962C8B-B14F-4D97-AF65-F5344CB8AC3E}">
        <p14:creationId xmlns:p14="http://schemas.microsoft.com/office/powerpoint/2010/main" val="234910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C335-54C1-2349-83F8-C24FD9FA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90928"/>
            <a:ext cx="9601200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RELATIONSHIPS: By State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87EED-55A7-314A-916A-87F1D0026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38300"/>
            <a:ext cx="9707380" cy="4728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The next five maps display the number of homicides from each of the five categories by state, 2007-2017.</a:t>
            </a:r>
          </a:p>
          <a:p>
            <a:pPr marL="0" indent="0">
              <a:lnSpc>
                <a:spcPct val="100000"/>
              </a:lnSpc>
              <a:buClr>
                <a:srgbClr val="C00000"/>
              </a:buClr>
              <a:buSzPct val="120000"/>
              <a:buNone/>
            </a:pPr>
            <a:endParaRPr lang="en-US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lnSpc>
                <a:spcPct val="10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Choropleth maps are maps that show differences in values based on the shading of each state.</a:t>
            </a:r>
          </a:p>
          <a:p>
            <a:pPr marL="0" indent="0">
              <a:lnSpc>
                <a:spcPct val="100000"/>
              </a:lnSpc>
              <a:buClr>
                <a:srgbClr val="C00000"/>
              </a:buClr>
              <a:buSzPct val="120000"/>
              <a:buNone/>
            </a:pPr>
            <a:endParaRPr lang="en-US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lnSpc>
                <a:spcPct val="10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Some states have more agencies reporting data than others which skews some of the shading. For instance, 100% of Tennessee’s agencies report their homicide data which is why it is consistently on the darker end of the spectrum.</a:t>
            </a:r>
          </a:p>
        </p:txBody>
      </p:sp>
    </p:spTree>
    <p:extLst>
      <p:ext uri="{BB962C8B-B14F-4D97-AF65-F5344CB8AC3E}">
        <p14:creationId xmlns:p14="http://schemas.microsoft.com/office/powerpoint/2010/main" val="2905747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10A3D-EAAB-AB42-BCE3-E0BAC8ED2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037" y="848518"/>
            <a:ext cx="10321926" cy="5160963"/>
          </a:xfrm>
        </p:spPr>
      </p:pic>
    </p:spTree>
    <p:extLst>
      <p:ext uri="{BB962C8B-B14F-4D97-AF65-F5344CB8AC3E}">
        <p14:creationId xmlns:p14="http://schemas.microsoft.com/office/powerpoint/2010/main" val="4216515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10A3D-EAAB-AB42-BCE3-E0BAC8ED2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037" y="848518"/>
            <a:ext cx="10321926" cy="5160963"/>
          </a:xfrm>
        </p:spPr>
      </p:pic>
    </p:spTree>
    <p:extLst>
      <p:ext uri="{BB962C8B-B14F-4D97-AF65-F5344CB8AC3E}">
        <p14:creationId xmlns:p14="http://schemas.microsoft.com/office/powerpoint/2010/main" val="3093779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10A3D-EAAB-AB42-BCE3-E0BAC8ED2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037" y="848518"/>
            <a:ext cx="10321926" cy="5160963"/>
          </a:xfrm>
        </p:spPr>
      </p:pic>
    </p:spTree>
    <p:extLst>
      <p:ext uri="{BB962C8B-B14F-4D97-AF65-F5344CB8AC3E}">
        <p14:creationId xmlns:p14="http://schemas.microsoft.com/office/powerpoint/2010/main" val="2488292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10A3D-EAAB-AB42-BCE3-E0BAC8ED2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037" y="848518"/>
            <a:ext cx="10321926" cy="5160963"/>
          </a:xfrm>
        </p:spPr>
      </p:pic>
    </p:spTree>
    <p:extLst>
      <p:ext uri="{BB962C8B-B14F-4D97-AF65-F5344CB8AC3E}">
        <p14:creationId xmlns:p14="http://schemas.microsoft.com/office/powerpoint/2010/main" val="3177078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10A3D-EAAB-AB42-BCE3-E0BAC8ED2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037" y="848518"/>
            <a:ext cx="10321926" cy="5160963"/>
          </a:xfrm>
        </p:spPr>
      </p:pic>
    </p:spTree>
    <p:extLst>
      <p:ext uri="{BB962C8B-B14F-4D97-AF65-F5344CB8AC3E}">
        <p14:creationId xmlns:p14="http://schemas.microsoft.com/office/powerpoint/2010/main" val="3866250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98825-471A-AA46-BDFF-06A237DF9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738" y="445958"/>
            <a:ext cx="9601200" cy="1485900"/>
          </a:xfrm>
        </p:spPr>
        <p:txBody>
          <a:bodyPr/>
          <a:lstStyle/>
          <a:p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POST MORTEM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2E3BC-ED4C-6C4F-9134-1F57AA2228A0}"/>
              </a:ext>
            </a:extLst>
          </p:cNvPr>
          <p:cNvSpPr txBox="1"/>
          <p:nvPr/>
        </p:nvSpPr>
        <p:spPr>
          <a:xfrm>
            <a:off x="1161738" y="1225689"/>
            <a:ext cx="107404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ulimChe" panose="020B0609000101010101" pitchFamily="49" charset="-127"/>
                <a:ea typeface="GulimChe" panose="020B0609000101010101" pitchFamily="49" charset="-127"/>
              </a:rPr>
              <a:t>DIFFICULTIES:</a:t>
            </a: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Executive decision making on data editing and “importance”</a:t>
            </a:r>
          </a:p>
          <a:p>
            <a:pPr marL="342900" indent="-34290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Limitations of the FBI API – certain topics would not have been possible to explore</a:t>
            </a: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lang="en-US" sz="2000" b="1" dirty="0">
                <a:latin typeface="GulimChe" panose="020B0609000101010101" pitchFamily="49" charset="-127"/>
                <a:ea typeface="GulimChe" panose="020B0609000101010101" pitchFamily="49" charset="-127"/>
              </a:rPr>
              <a:t>IF THERE WAS MORE TIME:</a:t>
            </a: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Getting to dig deeper into the FBI databases beyond the API, which is quick to access</a:t>
            </a:r>
          </a:p>
          <a:p>
            <a:pPr>
              <a:buClr>
                <a:srgbClr val="C00000"/>
              </a:buClr>
              <a:buSzPct val="120000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Be more specific with locations – getting to look into smaller demographic areas</a:t>
            </a:r>
          </a:p>
          <a:p>
            <a:pPr marL="342900" indent="-34290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Getting to look into all of the “WHY?” questions that arose in our research</a:t>
            </a:r>
            <a:endParaRPr lang="en-US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4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AF69-F241-B246-B90B-FCD4DC5B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011424"/>
            <a:ext cx="4138809" cy="1812876"/>
          </a:xfrm>
        </p:spPr>
        <p:txBody>
          <a:bodyPr>
            <a:normAutofit/>
          </a:bodyPr>
          <a:lstStyle/>
          <a:p>
            <a:r>
              <a:rPr lang="en-US" sz="12000" dirty="0">
                <a:latin typeface="HGGothicE" panose="020B0909000000000000" pitchFamily="49" charset="-128"/>
                <a:ea typeface="HGGothicE" panose="020B0909000000000000" pitchFamily="49" charset="-128"/>
              </a:rPr>
              <a:t>Q &amp; A</a:t>
            </a:r>
          </a:p>
        </p:txBody>
      </p:sp>
      <p:pic>
        <p:nvPicPr>
          <p:cNvPr id="5" name="Graphic 4" descr="Detective">
            <a:extLst>
              <a:ext uri="{FF2B5EF4-FFF2-40B4-BE49-F238E27FC236}">
                <a16:creationId xmlns:a16="http://schemas.microsoft.com/office/drawing/2014/main" id="{35EAD6F1-B4DB-0C4F-909A-7FE002755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12066" y="286348"/>
            <a:ext cx="7310081" cy="68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73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174C7-588A-2B4B-BC31-6C113B8BC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885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INITIAL QUESTIONS</a:t>
            </a:r>
            <a:b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Our questions stemmed from the initial exploration of the FBI Crime API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BB4E0D-1BEA-6F44-BF45-150DA76D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4659"/>
            <a:ext cx="9601200" cy="4112741"/>
          </a:xfrm>
        </p:spPr>
        <p:txBody>
          <a:bodyPr>
            <a:normAutofit fontScale="92500" lnSpcReduction="20000"/>
          </a:bodyPr>
          <a:lstStyle/>
          <a:p>
            <a:endParaRPr lang="en-US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What age victim is most common?</a:t>
            </a: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endParaRPr lang="en-US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Are homicide numbers increasing?</a:t>
            </a: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endParaRPr lang="en-US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Are more victims male or female?</a:t>
            </a: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endParaRPr lang="en-US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What kind of relationships do victims have with their offenders?</a:t>
            </a: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endParaRPr lang="en-US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Does state data provide more insight versus national data?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55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0FD1-F3AB-B344-96CB-AF7A7B9D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QUESTIONS 2.0</a:t>
            </a:r>
            <a:b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Our second exploration stemmed from our own curiosity, where we researched to see if we could find relationships between homicide and:</a:t>
            </a:r>
            <a:endParaRPr lang="en-US" dirty="0">
              <a:latin typeface="HGGothicE" panose="020B0909000000000000" pitchFamily="49" charset="-128"/>
              <a:ea typeface="HGGothicE" panose="020B0909000000000000" pitchFamily="49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EDE24-550C-B842-B077-B7E6C8E2F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423836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300" dirty="0">
                <a:latin typeface="GulimChe" panose="020B0609000101010101" pitchFamily="49" charset="-127"/>
                <a:ea typeface="GulimChe" panose="020B0609000101010101" pitchFamily="49" charset="-127"/>
              </a:rPr>
              <a:t>Location</a:t>
            </a:r>
          </a:p>
          <a:p>
            <a:pPr>
              <a:lnSpc>
                <a:spcPct val="17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300" dirty="0">
                <a:latin typeface="GulimChe" panose="020B0609000101010101" pitchFamily="49" charset="-127"/>
                <a:ea typeface="GulimChe" panose="020B0609000101010101" pitchFamily="49" charset="-127"/>
              </a:rPr>
              <a:t>Economic status</a:t>
            </a:r>
          </a:p>
          <a:p>
            <a:pPr>
              <a:lnSpc>
                <a:spcPct val="17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300" dirty="0">
                <a:latin typeface="GulimChe" panose="020B0609000101010101" pitchFamily="49" charset="-127"/>
                <a:ea typeface="GulimChe" panose="020B0609000101010101" pitchFamily="49" charset="-127"/>
              </a:rPr>
              <a:t>Weapon usage </a:t>
            </a:r>
          </a:p>
          <a:p>
            <a:pPr>
              <a:lnSpc>
                <a:spcPct val="17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300" dirty="0">
                <a:latin typeface="GulimChe" panose="020B0609000101010101" pitchFamily="49" charset="-127"/>
                <a:ea typeface="GulimChe" panose="020B0609000101010101" pitchFamily="49" charset="-127"/>
              </a:rPr>
              <a:t>Religious affiliations and cults</a:t>
            </a:r>
          </a:p>
          <a:p>
            <a:pPr>
              <a:lnSpc>
                <a:spcPct val="17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300" dirty="0">
                <a:latin typeface="GulimChe" panose="020B0609000101010101" pitchFamily="49" charset="-127"/>
                <a:ea typeface="GulimChe" panose="020B0609000101010101" pitchFamily="49" charset="-127"/>
              </a:rPr>
              <a:t>Mental health trends in the US</a:t>
            </a:r>
          </a:p>
          <a:p>
            <a:pPr>
              <a:lnSpc>
                <a:spcPct val="17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300" dirty="0">
                <a:latin typeface="GulimChe" panose="020B0609000101010101" pitchFamily="49" charset="-127"/>
                <a:ea typeface="GulimChe" panose="020B0609000101010101" pitchFamily="49" charset="-127"/>
              </a:rPr>
              <a:t>Weather </a:t>
            </a:r>
          </a:p>
          <a:p>
            <a:pPr>
              <a:lnSpc>
                <a:spcPct val="17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300" dirty="0">
                <a:latin typeface="GulimChe" panose="020B0609000101010101" pitchFamily="49" charset="-127"/>
                <a:ea typeface="GulimChe" panose="020B0609000101010101" pitchFamily="49" charset="-127"/>
              </a:rPr>
              <a:t>Political climate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87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8BACF-DD22-E943-ABC2-6EB7D915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777" y="520908"/>
            <a:ext cx="9601200" cy="1485900"/>
          </a:xfrm>
        </p:spPr>
        <p:txBody>
          <a:bodyPr/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FINAL QUESTIONS</a:t>
            </a:r>
            <a:b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Based on what we found and thought we could reasonably measure, we are looking at the following topics:</a:t>
            </a:r>
            <a:endParaRPr lang="en-US" dirty="0">
              <a:latin typeface="HGGothicE" panose="020B0909000000000000" pitchFamily="49" charset="-128"/>
              <a:ea typeface="HGGothicE" panose="020B0909000000000000" pitchFamily="49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BBE14-994A-A84C-A2F8-C27432D66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777" y="2605791"/>
            <a:ext cx="10575561" cy="3581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Economic trends by location </a:t>
            </a:r>
            <a:r>
              <a:rPr lang="en-US" sz="2400" b="1" dirty="0">
                <a:latin typeface="GulimChe" panose="020B0609000101010101" pitchFamily="49" charset="-127"/>
                <a:ea typeface="GulimChe" panose="020B0609000101010101" pitchFamily="49" charset="-127"/>
              </a:rPr>
              <a:t>(Historical census data)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Political trends </a:t>
            </a:r>
            <a:r>
              <a:rPr lang="en-US" sz="2400" b="1" dirty="0">
                <a:latin typeface="GulimChe" panose="020B0609000101010101" pitchFamily="49" charset="-127"/>
                <a:ea typeface="GulimChe" panose="020B0609000101010101" pitchFamily="49" charset="-127"/>
              </a:rPr>
              <a:t>(Public poll/election data)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Victim relationship to offender </a:t>
            </a:r>
            <a:r>
              <a:rPr lang="en-US" sz="2400" b="1" dirty="0">
                <a:latin typeface="GulimChe" panose="020B0609000101010101" pitchFamily="49" charset="-127"/>
                <a:ea typeface="GulimChe" panose="020B0609000101010101" pitchFamily="49" charset="-127"/>
              </a:rPr>
              <a:t>(State breakdown of FBI API)</a:t>
            </a:r>
          </a:p>
          <a:p>
            <a:pPr marL="0" indent="0">
              <a:lnSpc>
                <a:spcPct val="150000"/>
              </a:lnSpc>
              <a:buClr>
                <a:srgbClr val="C00000"/>
              </a:buClr>
              <a:buSzPct val="125000"/>
              <a:buNone/>
            </a:pPr>
            <a:endParaRPr lang="en-US" sz="2400" b="1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219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BFC2-F016-0E47-8EE0-AF41F0FA2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73" y="265245"/>
            <a:ext cx="9601200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DATA CLEANUP </a:t>
            </a:r>
            <a:b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		AND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26EF0-218D-7643-A038-D1C5ECF79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573" y="1972964"/>
            <a:ext cx="4146137" cy="57020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6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600" dirty="0">
                <a:latin typeface="GulimChe" panose="020B0609000101010101" pitchFamily="49" charset="-127"/>
                <a:ea typeface="GulimChe" panose="020B0609000101010101" pitchFamily="49" charset="-127"/>
              </a:rPr>
              <a:t>Building the FBI queries by state was complicated</a:t>
            </a:r>
          </a:p>
          <a:p>
            <a:pPr>
              <a:lnSpc>
                <a:spcPct val="16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600" dirty="0">
                <a:latin typeface="GulimChe" panose="020B0609000101010101" pitchFamily="49" charset="-127"/>
                <a:ea typeface="GulimChe" panose="020B0609000101010101" pitchFamily="49" charset="-127"/>
              </a:rPr>
              <a:t>For the income and relationship data, had to delete and/or rename many columns </a:t>
            </a:r>
          </a:p>
          <a:p>
            <a:pPr>
              <a:lnSpc>
                <a:spcPct val="16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600" dirty="0">
                <a:latin typeface="GulimChe" panose="020B0609000101010101" pitchFamily="49" charset="-127"/>
                <a:ea typeface="GulimChe" panose="020B0609000101010101" pitchFamily="49" charset="-127"/>
              </a:rPr>
              <a:t>In many instances, had to use .loc to extract just one year’s worth of data for each state</a:t>
            </a:r>
          </a:p>
          <a:p>
            <a:pPr>
              <a:lnSpc>
                <a:spcPct val="16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600" dirty="0">
                <a:latin typeface="GulimChe" panose="020B0609000101010101" pitchFamily="49" charset="-127"/>
                <a:ea typeface="GulimChe" panose="020B0609000101010101" pitchFamily="49" charset="-127"/>
              </a:rPr>
              <a:t>Due to discrepancies in reporting, decided to only look at data post 2007</a:t>
            </a:r>
          </a:p>
          <a:p>
            <a:pPr marL="0" indent="0">
              <a:buNone/>
            </a:pPr>
            <a:br>
              <a:rPr lang="en-US" sz="2600" dirty="0">
                <a:latin typeface="GulimChe" panose="020B0609000101010101" pitchFamily="49" charset="-127"/>
                <a:ea typeface="GulimChe" panose="020B0609000101010101" pitchFamily="49" charset="-127"/>
              </a:rPr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5FF1EE0-49C8-3245-8456-DE9F03DD5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539" y="2416602"/>
            <a:ext cx="4717984" cy="431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E6B07D-723B-AC45-831E-AAE3FAC1E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291" y="116986"/>
            <a:ext cx="4717984" cy="450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96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F49638-2BA1-8749-9BDC-66985755E732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26B940-CEF1-3D46-9792-969DCF3F6054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353B2A9-DBF3-5146-9012-676E12B48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390" y="172081"/>
            <a:ext cx="11692328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DATA CLEANUP AND EXPLORATION:</a:t>
            </a:r>
            <a:b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Agencies Information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515F9-D4D2-6949-9A95-5B03D1AD8BB6}"/>
              </a:ext>
            </a:extLst>
          </p:cNvPr>
          <p:cNvSpPr txBox="1"/>
          <p:nvPr/>
        </p:nvSpPr>
        <p:spPr>
          <a:xfrm>
            <a:off x="929390" y="1518178"/>
            <a:ext cx="1140751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1600" dirty="0">
                <a:latin typeface="GulimChe" panose="020B0609000101010101" pitchFamily="49" charset="-127"/>
                <a:ea typeface="GulimChe" panose="020B0609000101010101" pitchFamily="49" charset="-127"/>
              </a:rPr>
              <a:t>The plot shows the number of agencies who send information to the FBI.</a:t>
            </a:r>
          </a:p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16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1600" dirty="0">
                <a:latin typeface="GulimChe" panose="020B0609000101010101" pitchFamily="49" charset="-127"/>
                <a:ea typeface="GulimChe" panose="020B0609000101010101" pitchFamily="49" charset="-127"/>
              </a:rPr>
              <a:t>States with low homicide numbers may actually just have low or non-existent agency reporting. </a:t>
            </a:r>
          </a:p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16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1600" dirty="0">
                <a:latin typeface="GulimChe" panose="020B0609000101010101" pitchFamily="49" charset="-127"/>
                <a:ea typeface="GulimChe" panose="020B0609000101010101" pitchFamily="49" charset="-127"/>
              </a:rPr>
              <a:t>Only 42 states report any data at all. </a:t>
            </a:r>
          </a:p>
          <a:p>
            <a:pPr lvl="0">
              <a:buClr>
                <a:srgbClr val="C00000"/>
              </a:buClr>
              <a:buSzPct val="120000"/>
            </a:pPr>
            <a:endParaRPr lang="en-US" sz="16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1600" dirty="0">
                <a:latin typeface="GulimChe" panose="020B0609000101010101" pitchFamily="49" charset="-127"/>
                <a:ea typeface="GulimChe" panose="020B0609000101010101" pitchFamily="49" charset="-127"/>
              </a:rPr>
              <a:t>20% of states have agency reporting levels under 5%.</a:t>
            </a:r>
          </a:p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16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1600" dirty="0">
                <a:latin typeface="GulimChe" panose="020B0609000101010101" pitchFamily="49" charset="-127"/>
                <a:ea typeface="GulimChe" panose="020B0609000101010101" pitchFamily="49" charset="-127"/>
              </a:rPr>
              <a:t>Only three states report at 100%:  </a:t>
            </a:r>
            <a:r>
              <a:rPr lang="en-US" sz="16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DE, TN, VT</a:t>
            </a:r>
            <a:endParaRPr lang="en-US" sz="16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2000" dirty="0"/>
          </a:p>
        </p:txBody>
      </p:sp>
      <p:pic>
        <p:nvPicPr>
          <p:cNvPr id="10" name="Google Shape;56;p13">
            <a:extLst>
              <a:ext uri="{FF2B5EF4-FFF2-40B4-BE49-F238E27FC236}">
                <a16:creationId xmlns:a16="http://schemas.microsoft.com/office/drawing/2014/main" id="{0FA838EA-6925-A846-935E-B005A5C3254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9390" y="3792511"/>
            <a:ext cx="10333220" cy="289340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077BBF-A688-6E49-B478-D60B07C943BD}"/>
              </a:ext>
            </a:extLst>
          </p:cNvPr>
          <p:cNvSpPr txBox="1"/>
          <p:nvPr/>
        </p:nvSpPr>
        <p:spPr>
          <a:xfrm>
            <a:off x="10301374" y="5480376"/>
            <a:ext cx="16307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000" dirty="0"/>
              <a:t>Data source:  FBI Crime Data</a:t>
            </a:r>
          </a:p>
          <a:p>
            <a:pPr lvl="0"/>
            <a:r>
              <a:rPr lang="en-US" sz="1000" dirty="0"/>
              <a:t>Date:  unknown/not cited by the FBI.  We assume it is current as of 2017, the latest date any data is available</a:t>
            </a:r>
          </a:p>
        </p:txBody>
      </p:sp>
    </p:spTree>
    <p:extLst>
      <p:ext uri="{BB962C8B-B14F-4D97-AF65-F5344CB8AC3E}">
        <p14:creationId xmlns:p14="http://schemas.microsoft.com/office/powerpoint/2010/main" val="2664234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E9F1BA-568C-354E-8659-E75B7490E0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552" t="8157" r="6031" b="5712"/>
          <a:stretch/>
        </p:blipFill>
        <p:spPr>
          <a:xfrm>
            <a:off x="5306518" y="1637836"/>
            <a:ext cx="6445771" cy="497251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B190638-94E8-1A46-B3AB-C37471BA5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2" y="247649"/>
            <a:ext cx="9752703" cy="15061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DATA EXPLORATION: </a:t>
            </a:r>
            <a:b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US Homicide Counts vs Rates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71ABB8-7F0E-D140-A605-B66C5B50E5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0352" y="1753848"/>
            <a:ext cx="3906540" cy="497251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Homicide counts appear to increase over time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Age group 20-29 has the most number of homicides 2007-2017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At 2014 and later an increase appears to occur across each age group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Does the homicide rate reflect same increase?</a:t>
            </a:r>
          </a:p>
        </p:txBody>
      </p:sp>
    </p:spTree>
    <p:extLst>
      <p:ext uri="{BB962C8B-B14F-4D97-AF65-F5344CB8AC3E}">
        <p14:creationId xmlns:p14="http://schemas.microsoft.com/office/powerpoint/2010/main" val="403304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431D-5C68-CE4E-9B4D-A1F55CF5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12" y="257163"/>
            <a:ext cx="11187179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DATA EXPLORATION: </a:t>
            </a:r>
            <a:b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US Homicide Counts vs Rates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154AF-49D8-9144-9A16-65711B883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69810" y="1661293"/>
            <a:ext cx="4447786" cy="49395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Increase in number of homicides does not necessarily mean increase in homicide rate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Rates decreased until 2015 despite the number of homicides increasing overall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Sharp increase in both the number and rate in 2015-2016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A0A23B-55F7-4E40-9DE1-266946A0E5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8586" t="10984" r="8843" b="8018"/>
          <a:stretch/>
        </p:blipFill>
        <p:spPr>
          <a:xfrm>
            <a:off x="864912" y="1661294"/>
            <a:ext cx="6270403" cy="4939543"/>
          </a:xfrm>
        </p:spPr>
      </p:pic>
    </p:spTree>
    <p:extLst>
      <p:ext uri="{BB962C8B-B14F-4D97-AF65-F5344CB8AC3E}">
        <p14:creationId xmlns:p14="http://schemas.microsoft.com/office/powerpoint/2010/main" val="192512736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588</TotalTime>
  <Words>989</Words>
  <Application>Microsoft Macintosh PowerPoint</Application>
  <PresentationFormat>Widescreen</PresentationFormat>
  <Paragraphs>177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 Unicode MS</vt:lpstr>
      <vt:lpstr>GulimChe</vt:lpstr>
      <vt:lpstr>HGGothicE</vt:lpstr>
      <vt:lpstr>Franklin Gothic Book</vt:lpstr>
      <vt:lpstr>Crop</vt:lpstr>
      <vt:lpstr>H  MICIDE</vt:lpstr>
      <vt:lpstr>It’s everywhere</vt:lpstr>
      <vt:lpstr>INITIAL QUESTIONS Our questions stemmed from the initial exploration of the FBI Crime API </vt:lpstr>
      <vt:lpstr>QUESTIONS 2.0 Our second exploration stemmed from our own curiosity, where we researched to see if we could find relationships between homicide and:</vt:lpstr>
      <vt:lpstr>FINAL QUESTIONS Based on what we found and thought we could reasonably measure, we are looking at the following topics:</vt:lpstr>
      <vt:lpstr>DATA CLEANUP    AND EXPLORATION</vt:lpstr>
      <vt:lpstr>DATA CLEANUP AND EXPLORATION: Agencies Information</vt:lpstr>
      <vt:lpstr>DATA EXPLORATION:  US Homicide Counts vs Rates</vt:lpstr>
      <vt:lpstr>DATA EXPLORATION:  US Homicide Counts vs Rates</vt:lpstr>
      <vt:lpstr>HOMICIDE VICTIMS: Women vs. Men</vt:lpstr>
      <vt:lpstr>ECONOMIC ANALYSIS: Employment </vt:lpstr>
      <vt:lpstr>ECONOMIC ANALYSIS: Median Income</vt:lpstr>
      <vt:lpstr>ECONOMIC ANALYSIS: Median Income</vt:lpstr>
      <vt:lpstr>POLITICAL ANALYSIS: Public Opinions </vt:lpstr>
      <vt:lpstr>POLITICAL ANALYSIS: State Party</vt:lpstr>
      <vt:lpstr>PowerPoint Presentation</vt:lpstr>
      <vt:lpstr>PowerPoint Presentation</vt:lpstr>
      <vt:lpstr>RELATIONSHIP CATEGORIES  (who the victim was in relationship to the offender)</vt:lpstr>
      <vt:lpstr>RELATIONSHIPS: By State   </vt:lpstr>
      <vt:lpstr>RELATIONSHIPS: Categories vs. Counts  </vt:lpstr>
      <vt:lpstr>RELATIONSHIPS: Categories vs. Counts  </vt:lpstr>
      <vt:lpstr>RELATIONSHIPS: By State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 MORTEM 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HOMICIDE</dc:title>
  <dc:creator>Andrea Morgan</dc:creator>
  <cp:lastModifiedBy>Andrea Morgan</cp:lastModifiedBy>
  <cp:revision>38</cp:revision>
  <dcterms:created xsi:type="dcterms:W3CDTF">2019-07-18T16:13:26Z</dcterms:created>
  <dcterms:modified xsi:type="dcterms:W3CDTF">2019-07-20T00:46:51Z</dcterms:modified>
</cp:coreProperties>
</file>